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80CE-4A58-4704-A523-3E29D71D6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9F679-AE38-4750-8BC8-1BDD2D3D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1152-D891-4B2E-BEED-40A3F833C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FE66-2AF9-49DD-9321-F685AB5F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2609-2804-4298-B9A8-8584B788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2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8F4F-A913-4362-AC18-2E34AAD2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A8062-58FF-43DC-8051-F730D496C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AB525-1E64-45CE-BD31-8AD7B2B7C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0B22-7CB2-412A-ACD1-42AEB606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2B198-06D7-48AB-A815-6228BC10D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1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6310C6-2055-4C53-B24F-0A0C123A4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20B31-F2DD-4184-8208-D0F99D551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5F035-65D5-49B6-9C70-3A300CFA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211C9-B931-468D-B823-984F0752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B354-A744-4BDA-9B2E-93889E56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9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DF1F3-F1C5-48F6-A106-2E3042D8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10AA7-B03B-4151-BEBA-7E244CCE8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68B1F-F860-491A-9C1B-41062223A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AB37D-985F-4129-BC0E-34DC7E71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7EEA3-138F-4744-936C-45F87308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FF5DE-F01D-41E8-BADB-B485B840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C31E9-2CC4-4580-82F3-4E92AB84C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ACEF-3F22-4E5D-8761-61D7CA80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27A17-743C-46EA-8445-F0BA669F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61A9-56B9-4E52-9162-D890A53C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729D5-D28F-476F-BD3A-6AAD9F68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3B221-4DF1-4B66-ABD2-08B90B2FE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63FFE-047A-407A-93B3-44CFE0CB2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B6619-4EEB-4E0E-8BCF-A65FC9D9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B2A64-D119-434C-9CAC-26AF0DFF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7FCA3-CCBB-41DB-8DE0-4E1FA05E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CE47-A7AE-4C34-A403-543273D29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6584D-1209-4BFA-A799-8C69975ED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B65AC-66A7-4165-8B0D-B4A736970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7D72B-2E1D-4C4B-9E1A-00A8C2E26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9A93D-6230-4877-9743-34E418073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8286A-329E-4C19-ACF6-45347944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3E5495-DF05-44DA-8245-E14232A9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DDEF9-AF46-484A-80D5-F19FC659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3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314D-97B1-4859-BD12-F303B206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80D0-A459-48FC-8F7C-7A0ABE4F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517B5-EFCE-4D14-A8DE-F0A67919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7961-539D-4EA0-9466-C6C3D7EE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0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719DB-5F4F-4C8A-9526-1F42BFEF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747726-3D90-462C-9B4F-4F34B4B3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C9481-A771-4BFB-93EA-F8CF0623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9149-DC01-4D53-BBAA-9574A7FCA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EE883-AF9F-417E-8C3A-A444A270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8E2D7-B8F6-47FC-9DCA-01125034B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ECDE1-18BF-4B05-A6B4-4665EE0A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3B380-248C-4D12-9069-D326D21B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D3425-29D7-48C1-9A1C-4F7DFC43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E263-6EA3-491D-A24F-70940466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AEE64B-26A3-4C82-B784-8C92FEDCE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F67A7-8A29-41FB-AAFA-E70193BB1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D661D-0E72-4CEC-B2D1-6DE9637C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7D5C0-E07E-4017-BAE2-36FC1F53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D44CE-B1E5-47DC-81C3-DCC5DA63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4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DF78F-E5A9-405C-90EB-C329ADFC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C8636-80EB-4C4C-9AE1-03455FC26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EC066-F218-4CDA-A4E4-250C14134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4B013-E92A-44B8-B312-F148B0E147EC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302E6-A9BC-43BE-A11E-712309FC4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9143D-59BF-4976-8345-52D474271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Principal%27s_Offic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ntarte.com/2013/04/the-21st-century-classroom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D0E6D-03F2-43D3-9224-05FEFEB21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9351"/>
            <a:ext cx="9144000" cy="1924049"/>
          </a:xfrm>
        </p:spPr>
        <p:txBody>
          <a:bodyPr anchor="ctr">
            <a:normAutofit/>
          </a:bodyPr>
          <a:lstStyle/>
          <a:p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Parish-Based </a:t>
            </a:r>
            <a:b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</a:br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Principal Performance </a:t>
            </a:r>
            <a:b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</a:br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Appraisal Process</a:t>
            </a:r>
            <a:r>
              <a:rPr lang="en-US" sz="3400" b="0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3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96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with facilitation and guidance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from the CSO 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Representative </a:t>
            </a:r>
            <a: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400" b="0" i="0">
                <a:effectLst/>
                <a:latin typeface="Arial" panose="020B0604020202020204" pitchFamily="34" charset="0"/>
              </a:rPr>
              <a:t>Pastor responds in black font: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to the Self-Appraisal and Performance Form and checks areas for affirmation, concern or discussion (in the column defined by a check mark on the form).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adds comments to mid-year Performance Form and Goal Setting and Evaluation Form.  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23840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with facilitation and guidance </a:t>
            </a:r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from the </a:t>
            </a:r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CSO </a:t>
            </a:r>
            <a:b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Representative </a:t>
            </a:r>
            <a:r>
              <a:rPr lang="en-US" sz="3100" b="0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33400"/>
            <a:ext cx="6377769" cy="5838825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000" b="1" i="1" dirty="0">
                <a:effectLst/>
                <a:latin typeface="Arial" panose="020B0604020202020204" pitchFamily="34" charset="0"/>
              </a:rPr>
              <a:t>Focus and discussion should be on priority areas.</a:t>
            </a:r>
          </a:p>
          <a:p>
            <a:pPr marL="0" indent="0" rtl="0" fontAlgn="base"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Principal has the opportunity to: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Identify and suggest solutions and seek support for problem areas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Recognize leadership accomplishments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Point out areas not being addressed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Mutually agree in writing on any mid-year course corrections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Commendations and recommendations should be written in the Mid-Year Performance Review section on the Goal Setting and Evaluation Form. 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217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End of the </a:t>
            </a:r>
            <a:b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b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US" sz="3200" i="1" dirty="0">
                <a:solidFill>
                  <a:srgbClr val="FFFFFF"/>
                </a:solidFill>
                <a:latin typeface="Arial" panose="020B0604020202020204" pitchFamily="34" charset="0"/>
              </a:rPr>
              <a:t>May/June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  <a:t>facilitation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from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the CSO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Representative </a:t>
            </a: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080" y="171450"/>
            <a:ext cx="7770919" cy="6515100"/>
          </a:xfrm>
        </p:spPr>
        <p:txBody>
          <a:bodyPr anchor="ctr">
            <a:normAutofit/>
          </a:bodyPr>
          <a:lstStyle/>
          <a:p>
            <a:pPr marL="0" indent="0" algn="l" rtl="0" fontAlgn="base">
              <a:buNone/>
            </a:pP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Principal: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Responds to any mid-year concerns.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Reviews and updates Mid-Year Self Appraisal and Performance Form by addressing any changes or new issues that need addressed.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Provides End-of-Year comments on Goal Attainment Form.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Comes prepared to discuss and note goals for next school year. 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220328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End of the </a:t>
            </a:r>
            <a:b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b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US" sz="3200" i="1" dirty="0">
                <a:solidFill>
                  <a:srgbClr val="FFFFFF"/>
                </a:solidFill>
                <a:latin typeface="Arial" panose="020B0604020202020204" pitchFamily="34" charset="0"/>
              </a:rPr>
              <a:t>May/June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with </a:t>
            </a:r>
            <a: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  <a:t>facilitation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from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the CSO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Representative </a:t>
            </a: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240" y="171450"/>
            <a:ext cx="8072760" cy="6515100"/>
          </a:xfrm>
        </p:spPr>
        <p:txBody>
          <a:bodyPr anchor="ctr">
            <a:normAutofit/>
          </a:bodyPr>
          <a:lstStyle/>
          <a:p>
            <a:pPr marL="0" indent="0" algn="l" rtl="0" fontAlgn="base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Hold Summative/End of Year Conference: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 CSO representative and Pastor responses to updated self-appraisal and goal attainment forms.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new goals for next year and record on form.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possible professional development possibilities.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Commendations and recommendations placed in overall summary on form.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Sign and date. 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Place original in the personnel file and provide one copy to 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 principal. 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62200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3EE65-1B5B-41F4-A4F3-0E2008FF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Performance Appraisal Process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Based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E6C78-4DB5-4639-A398-BC4818021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10138"/>
            <a:ext cx="7248391" cy="6695462"/>
          </a:xfrm>
        </p:spPr>
        <p:txBody>
          <a:bodyPr anchor="ctr">
            <a:norm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</a:rPr>
              <a:t>Contemporary measures as provided through the National Standards and Benchmarks for Effective Catholic Elementary and Secondary Schools (NSBECS) 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</a:rPr>
              <a:t>A self-appraisal by </a:t>
            </a:r>
            <a:r>
              <a:rPr lang="en-US" sz="3600" b="0" i="0">
                <a:effectLst/>
                <a:latin typeface="Arial" panose="020B0604020202020204" pitchFamily="34" charset="0"/>
              </a:rPr>
              <a:t>the principal 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r>
              <a:rPr lang="en-US" sz="3600" b="0" i="0" dirty="0">
                <a:effectLst/>
                <a:latin typeface="Arial" panose="020B0604020202020204" pitchFamily="34" charset="0"/>
              </a:rPr>
              <a:t>A professional appraisal by a Catholic Schools Office (CSO) representative and the pastor.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641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78DD4-476D-4885-8F76-ACDB4C6D1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341" y="134524"/>
            <a:ext cx="9540640" cy="4259924"/>
          </a:xfrm>
        </p:spPr>
        <p:txBody>
          <a:bodyPr>
            <a:normAutofit/>
          </a:bodyPr>
          <a:lstStyle/>
          <a:p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Components of the Performance Appraisal Process </a:t>
            </a:r>
            <a:b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for a </a:t>
            </a:r>
            <a:b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Parish-Based Principal</a:t>
            </a:r>
            <a:r>
              <a:rPr lang="en-US" sz="44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8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ED9029-64A6-4BAE-BA25-DC2A13D4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34" y="0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FABACF-DDBE-415C-8EE1-F7DD68C63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E17A99-1553-4633-ADFB-5CCDCF801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86" y="980545"/>
            <a:ext cx="2556390" cy="4491015"/>
          </a:xfrm>
        </p:spPr>
        <p:txBody>
          <a:bodyPr anchor="t">
            <a:normAutofit/>
          </a:bodyPr>
          <a:lstStyle/>
          <a:p>
            <a:pPr algn="ctr"/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What are the three criteria for </a:t>
            </a:r>
            <a:b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evaluation?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25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2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29" y="352425"/>
            <a:ext cx="6291241" cy="5747257"/>
          </a:xfrm>
        </p:spPr>
        <p:txBody>
          <a:bodyPr>
            <a:normAutofit/>
          </a:bodyPr>
          <a:lstStyle/>
          <a:p>
            <a:pPr rtl="0" fontAlgn="base">
              <a:buFont typeface="+mj-lt"/>
              <a:buAutoNum type="arabicPeriod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Job Description </a:t>
            </a:r>
          </a:p>
          <a:p>
            <a:pPr rtl="0" fontAlgn="base">
              <a:buFont typeface="+mj-lt"/>
              <a:buAutoNum type="arabicPeriod" startAt="2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General Performance Categories (based on National Standards and Benchmarks for Effective Catholic Elementary and Secondary Schools (NSBECS) </a:t>
            </a:r>
          </a:p>
          <a:p>
            <a:pPr rtl="0" fontAlgn="base">
              <a:buFont typeface="+mj-lt"/>
              <a:buAutoNum type="arabicPeriod" startAt="3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Individual Performance Goals  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05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4EA21D-2D1E-4AD5-A701-CBCE977AF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Who provides the perceptions of the principal’s performance?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88E3-0378-499D-8B12-4461DF3A5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Self-appraisal completed by the principal at mid-year and updated at end-of-year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The CSO representative through collaboration and support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The Pastor, as the employer </a:t>
            </a:r>
          </a:p>
          <a:p>
            <a:pPr marL="0" indent="0">
              <a:buNone/>
            </a:pPr>
            <a:endParaRPr lang="en-US" sz="2400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DD8E9A96-0282-4DA8-875D-B6950EE6F6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" b="1332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84D14E-6338-4DA8-8603-2023A676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Who does what, 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BB0F-C529-46E5-9728-D814F66C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054" y="586855"/>
            <a:ext cx="7086466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800" b="0" i="0" dirty="0">
                <a:effectLst/>
                <a:latin typeface="Arial" panose="020B0604020202020204" pitchFamily="34" charset="0"/>
              </a:rPr>
              <a:t>The principal, a CSO </a:t>
            </a:r>
          </a:p>
          <a:p>
            <a:pPr marL="0" indent="0">
              <a:buNone/>
            </a:pPr>
            <a:r>
              <a:rPr lang="en-US" sz="4800" b="0" i="0" dirty="0">
                <a:effectLst/>
                <a:latin typeface="Arial" panose="020B0604020202020204" pitchFamily="34" charset="0"/>
              </a:rPr>
              <a:t>representative, and the pastor work together collaboratively to complete the process.  </a:t>
            </a:r>
            <a:endParaRPr lang="en-US" sz="4800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BA386561-360B-44EB-83B6-69E981149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20150" y="4764638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6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Beginning of the 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(July/August) 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with initiation from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the CSO </a:t>
            </a:r>
            <a:b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Representative </a:t>
            </a: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080" y="171450"/>
            <a:ext cx="7770919" cy="6515100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A. Review Job Description and update as needed with the CSO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B. Review general performance categories on the Self-Appraisal and Performance Form so all parties understand expectations of leadership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C. Review and finalize annual goals: </a:t>
            </a:r>
          </a:p>
          <a:p>
            <a:pPr lvl="1" fontAlgn="base"/>
            <a:r>
              <a:rPr lang="en-US" sz="2000" b="0" i="0" dirty="0">
                <a:effectLst/>
                <a:latin typeface="Arial" panose="020B0604020202020204" pitchFamily="34" charset="0"/>
              </a:rPr>
              <a:t>Based on previous year for continuing principal or </a:t>
            </a:r>
          </a:p>
          <a:p>
            <a:pPr lvl="1" fontAlgn="base"/>
            <a:r>
              <a:rPr lang="en-US" sz="2000" b="0" i="0" dirty="0">
                <a:effectLst/>
                <a:latin typeface="Arial" panose="020B0604020202020204" pitchFamily="34" charset="0"/>
              </a:rPr>
              <a:t>Based on top priorities for a new principal.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D. Review the process and determine the timelines for: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1. Mid-Year Conference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2. End-Of-Year Conference 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E. Materials Needed: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1. Job Description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 2.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Template for Goal Development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3. Self-Appraisal and Performance Form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 4.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Goal Setting and Evaluation Form 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30671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with facilitation and guidance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from the CSO 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Representative </a:t>
            </a:r>
            <a: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400" b="0" i="0">
                <a:effectLst/>
                <a:latin typeface="Arial" panose="020B0604020202020204" pitchFamily="34" charset="0"/>
              </a:rPr>
              <a:t>Prior to conference, principal completes, in blue font, and turns in to the CSO representative a: </a:t>
            </a:r>
          </a:p>
          <a:p>
            <a:pPr marL="0" indent="0" rtl="0" fontAlgn="base">
              <a:buNone/>
            </a:pPr>
            <a:endParaRPr lang="en-US" sz="2400" b="0" i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sz="2400" b="0" i="0">
                <a:effectLst/>
                <a:latin typeface="Arial" panose="020B0604020202020204" pitchFamily="34" charset="0"/>
              </a:rPr>
              <a:t>Self-Appraisal and Performance Form (Circles the numbers on the form)</a:t>
            </a:r>
          </a:p>
          <a:p>
            <a:pPr marL="0" indent="0" fontAlgn="base">
              <a:buNone/>
            </a:pPr>
            <a:endParaRPr lang="en-US" sz="2400" b="0" i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sz="2400" b="0" i="0">
                <a:effectLst/>
                <a:latin typeface="Arial" panose="020B0604020202020204" pitchFamily="34" charset="0"/>
              </a:rPr>
              <a:t>Progress on goals with appropriate and corresponding evidence on Goal Setting and Evaluation Form. 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7439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with facilitation and guidance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from the CSO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Representative </a:t>
            </a:r>
            <a: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400" b="0" i="0">
                <a:effectLst/>
                <a:latin typeface="Arial" panose="020B0604020202020204" pitchFamily="34" charset="0"/>
              </a:rPr>
              <a:t>CSO representative responds in green font:</a:t>
            </a:r>
          </a:p>
          <a:p>
            <a:pPr fontAlgn="base"/>
            <a:r>
              <a:rPr lang="en-US" sz="2400" b="0" i="0">
                <a:effectLst/>
                <a:latin typeface="Arial" panose="020B0604020202020204" pitchFamily="34" charset="0"/>
              </a:rPr>
              <a:t>to the Self-Appraisal and Performance Form and checks areas for affirmation, concern or discussion (in the column defined by a check mark on the form).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adds comments to mid-year Self-Appraisal and Performance Form and Goal Setting and Evaluation Form 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>
                <a:effectLst/>
                <a:latin typeface="Arial" panose="020B0604020202020204" pitchFamily="34" charset="0"/>
              </a:rPr>
              <a:t>emails both documents to the pastor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8683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447AE04BFD0B429C3D415D2859A9EE" ma:contentTypeVersion="12" ma:contentTypeDescription="Create a new document." ma:contentTypeScope="" ma:versionID="b9ddabb484313471d39f64f849d0ca55">
  <xsd:schema xmlns:xsd="http://www.w3.org/2001/XMLSchema" xmlns:xs="http://www.w3.org/2001/XMLSchema" xmlns:p="http://schemas.microsoft.com/office/2006/metadata/properties" xmlns:ns2="4054cb57-449c-4774-8c05-da0c370be6fc" xmlns:ns3="2d09e348-e9ee-405f-a630-ea7140326378" targetNamespace="http://schemas.microsoft.com/office/2006/metadata/properties" ma:root="true" ma:fieldsID="949d69d7f9d1117d28cc3c4ee266b931" ns2:_="" ns3:_="">
    <xsd:import namespace="4054cb57-449c-4774-8c05-da0c370be6fc"/>
    <xsd:import namespace="2d09e348-e9ee-405f-a630-ea71403263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54cb57-449c-4774-8c05-da0c370be6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9e348-e9ee-405f-a630-ea7140326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808D29-B798-40E1-98B9-EE371FF10EA0}"/>
</file>

<file path=customXml/itemProps2.xml><?xml version="1.0" encoding="utf-8"?>
<ds:datastoreItem xmlns:ds="http://schemas.openxmlformats.org/officeDocument/2006/customXml" ds:itemID="{54A30A3B-3BF3-4274-89E3-D73208C82A4D}"/>
</file>

<file path=customXml/itemProps3.xml><?xml version="1.0" encoding="utf-8"?>
<ds:datastoreItem xmlns:ds="http://schemas.openxmlformats.org/officeDocument/2006/customXml" ds:itemID="{6F3011D1-A188-4A93-8A81-B054AF73B87B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736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Parish-Based  Principal Performance  Appraisal Process </vt:lpstr>
      <vt:lpstr>Performance Appraisal Process  Based On:</vt:lpstr>
      <vt:lpstr>Components of the Performance Appraisal Process  for a  Parish-Based Principal </vt:lpstr>
      <vt:lpstr>   What are the three criteria for  evaluation?  </vt:lpstr>
      <vt:lpstr>Who provides the perceptions of the principal’s performance?</vt:lpstr>
      <vt:lpstr>Who does what, when?</vt:lpstr>
      <vt:lpstr>Beginning of the School Year (July/August) with initiation from  the CSO  Representative  </vt:lpstr>
      <vt:lpstr>  Mid-Year  (January)  with facilitation and guidance  from the CSO   Representative   </vt:lpstr>
      <vt:lpstr>  Mid-Year  (January)  with facilitation and guidance  from the CSO  Representative   </vt:lpstr>
      <vt:lpstr>  Mid-Year  (January)  with facilitation and guidance  from the CSO   Representative   </vt:lpstr>
      <vt:lpstr>  Mid-Year  (January)  with facilitation and guidance  from the  CSO  Representative   </vt:lpstr>
      <vt:lpstr>End of the  School Year  (May/June) with facilitation from  the CSO  Representative  </vt:lpstr>
      <vt:lpstr>End of the  School Year  (May/June) with facilitation from  the CSO  Representative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Parish-Based  Principal Performance  Appraisal Process</dc:title>
  <dc:creator>Molly Bean</dc:creator>
  <cp:lastModifiedBy>Molly Bean</cp:lastModifiedBy>
  <cp:revision>3</cp:revision>
  <dcterms:created xsi:type="dcterms:W3CDTF">2021-02-17T20:17:15Z</dcterms:created>
  <dcterms:modified xsi:type="dcterms:W3CDTF">2021-04-15T14:04:52Z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0x0101009B447AE04BFD0B429C3D415D2859A9EE</vt:lpwstr>
  </property>
</Properties>
</file>